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30" r:id="rId5"/>
    <p:sldId id="462" r:id="rId6"/>
    <p:sldId id="467" r:id="rId7"/>
    <p:sldId id="441" r:id="rId8"/>
    <p:sldId id="442" r:id="rId9"/>
    <p:sldId id="443" r:id="rId10"/>
    <p:sldId id="444" r:id="rId11"/>
    <p:sldId id="275" r:id="rId12"/>
    <p:sldId id="447" r:id="rId13"/>
    <p:sldId id="280" r:id="rId14"/>
    <p:sldId id="282" r:id="rId15"/>
    <p:sldId id="281" r:id="rId16"/>
    <p:sldId id="268" r:id="rId17"/>
    <p:sldId id="279" r:id="rId18"/>
    <p:sldId id="483" r:id="rId19"/>
    <p:sldId id="472" r:id="rId20"/>
    <p:sldId id="469" r:id="rId21"/>
    <p:sldId id="484" r:id="rId22"/>
    <p:sldId id="476" r:id="rId23"/>
    <p:sldId id="477" r:id="rId24"/>
    <p:sldId id="478" r:id="rId25"/>
    <p:sldId id="458" r:id="rId26"/>
    <p:sldId id="485" r:id="rId27"/>
    <p:sldId id="487" r:id="rId28"/>
    <p:sldId id="488" r:id="rId29"/>
    <p:sldId id="486" r:id="rId30"/>
    <p:sldId id="459" r:id="rId31"/>
    <p:sldId id="473" r:id="rId32"/>
    <p:sldId id="460" r:id="rId33"/>
    <p:sldId id="461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66C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4" autoAdjust="0"/>
    <p:restoredTop sz="93687" autoAdjust="0"/>
  </p:normalViewPr>
  <p:slideViewPr>
    <p:cSldViewPr snapToGrid="0">
      <p:cViewPr varScale="1">
        <p:scale>
          <a:sx n="80" d="100"/>
          <a:sy n="80" d="100"/>
        </p:scale>
        <p:origin x="160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3" d="100"/>
        <a:sy n="253" d="100"/>
      </p:scale>
      <p:origin x="0" y="59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ECDFFF-AA05-6A44-970A-2ABAC5732C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BD8B4-B09D-4948-95B3-92A0131586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3DD507D-D36B-FC4D-8606-BC116F6C2D82}" type="datetimeFigureOut">
              <a:rPr lang="en-US"/>
              <a:pPr>
                <a:defRPr/>
              </a:pPr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A02FC-1E5C-1D43-B1E1-2E66AFCBDE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48984-813E-9B4C-9269-54E2BE157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FC94A86-8F2D-244D-AE65-059C1D8658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901F97A-70C4-9341-A2FB-2097C939D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1F56509-3489-CE46-87D2-351CC1F3D3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828F112-B6B1-3B4E-B3B6-00F13AACE27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562BA7B-DEFD-284D-8C95-5CBDD388AA9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74E1713-B17A-5448-AF7B-577A7417720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E395CC36-7B17-D94C-A32B-4F3A6301F1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AE89E4D-D5F4-CE49-8C64-4E318D6E91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5A904F8D-8A23-5F42-AF5C-C1CC06FE00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2A739FFF-86E5-C848-AACF-2023889BA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C4D157FC-C98D-8042-B212-DA42611908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023A02-57E1-3D44-98D7-EE89D6946851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njaes-titleslide">
            <a:extLst>
              <a:ext uri="{FF2B5EF4-FFF2-40B4-BE49-F238E27FC236}">
                <a16:creationId xmlns:a16="http://schemas.microsoft.com/office/drawing/2014/main" id="{8779CCA9-CEA7-FE45-9B97-64C8C20C7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4307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924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0450"/>
            <a:ext cx="2057400" cy="5530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0450"/>
            <a:ext cx="6019800" cy="5530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5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44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92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78038"/>
            <a:ext cx="4038600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78038"/>
            <a:ext cx="4038600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506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81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935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07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00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746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62D8703-64C8-B841-9054-08A114BB2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6045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AA05728-F1E3-724A-BB45-227FE0318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078038"/>
            <a:ext cx="822960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9" descr="PPT_topbanner_NJAES_DEEP-white">
            <a:extLst>
              <a:ext uri="{FF2B5EF4-FFF2-40B4-BE49-F238E27FC236}">
                <a16:creationId xmlns:a16="http://schemas.microsoft.com/office/drawing/2014/main" id="{C5B0B9A9-EA37-CA4C-BBD5-C25DE29B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5" r:id="rId1"/>
    <p:sldLayoutId id="2147484225" r:id="rId2"/>
    <p:sldLayoutId id="2147484226" r:id="rId3"/>
    <p:sldLayoutId id="2147484227" r:id="rId4"/>
    <p:sldLayoutId id="2147484228" r:id="rId5"/>
    <p:sldLayoutId id="2147484229" r:id="rId6"/>
    <p:sldLayoutId id="2147484230" r:id="rId7"/>
    <p:sldLayoutId id="2147484231" r:id="rId8"/>
    <p:sldLayoutId id="2147484232" r:id="rId9"/>
    <p:sldLayoutId id="2147484233" r:id="rId10"/>
    <p:sldLayoutId id="21474842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FormataBQ-Regular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>
            <a:extLst>
              <a:ext uri="{FF2B5EF4-FFF2-40B4-BE49-F238E27FC236}">
                <a16:creationId xmlns:a16="http://schemas.microsoft.com/office/drawing/2014/main" id="{E0C9AB07-D77F-FB4F-B6E5-D88B4CF1D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1643605"/>
            <a:ext cx="8661401" cy="1956845"/>
          </a:xfrm>
        </p:spPr>
        <p:txBody>
          <a:bodyPr/>
          <a:lstStyle/>
          <a:p>
            <a:r>
              <a:rPr lang="en-US" altLang="en-US" sz="3600" dirty="0"/>
              <a:t>Relative Importance of Golf Courses for Bats Influenced by Landscape Context in Northeastern U.S.</a:t>
            </a:r>
          </a:p>
        </p:txBody>
      </p:sp>
      <p:sp>
        <p:nvSpPr>
          <p:cNvPr id="5122" name="Subtitle 1">
            <a:extLst>
              <a:ext uri="{FF2B5EF4-FFF2-40B4-BE49-F238E27FC236}">
                <a16:creationId xmlns:a16="http://schemas.microsoft.com/office/drawing/2014/main" id="{D1082773-FDB0-0147-965F-67F3EFA43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650" y="3600450"/>
            <a:ext cx="6784975" cy="1512888"/>
          </a:xfrm>
        </p:spPr>
        <p:txBody>
          <a:bodyPr/>
          <a:lstStyle/>
          <a:p>
            <a:r>
              <a:rPr lang="en-US" altLang="en-US" sz="3200" b="1" dirty="0"/>
              <a:t>Evan Drake</a:t>
            </a:r>
          </a:p>
          <a:p>
            <a:r>
              <a:rPr lang="en-US" altLang="en-US" sz="2400" dirty="0"/>
              <a:t>Brooke </a:t>
            </a:r>
            <a:r>
              <a:rPr lang="en-US" altLang="en-US" sz="2400" dirty="0" err="1"/>
              <a:t>Maslo</a:t>
            </a:r>
            <a:endParaRPr lang="en-US" altLang="en-US" sz="2400" dirty="0"/>
          </a:p>
        </p:txBody>
      </p:sp>
      <p:sp>
        <p:nvSpPr>
          <p:cNvPr id="5123" name="TextBox 2">
            <a:extLst>
              <a:ext uri="{FF2B5EF4-FFF2-40B4-BE49-F238E27FC236}">
                <a16:creationId xmlns:a16="http://schemas.microsoft.com/office/drawing/2014/main" id="{45257D03-76C4-0448-B258-F058782FC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5032375"/>
            <a:ext cx="8661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FormataBQ-Regular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FFFF"/>
                </a:solidFill>
                <a:latin typeface="Times New Roman" panose="02020603050405020304" pitchFamily="18" charset="0"/>
              </a:rPr>
              <a:t>Department of Ecology, Evolution and Natural Resources, Rutgers, The State University of New Jersey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427E7-71C6-4D1E-9A02-DAEEF5D84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" t="8333" r="32500" b="26389"/>
          <a:stretch/>
        </p:blipFill>
        <p:spPr>
          <a:xfrm>
            <a:off x="0" y="1152525"/>
            <a:ext cx="9144000" cy="50920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660434C-FB5F-4B66-8A36-5079DE5BA690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Echolocation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877263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BEE61-A9FA-4839-83E2-165F02AD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" t="8473" r="32501" b="26249"/>
          <a:stretch/>
        </p:blipFill>
        <p:spPr>
          <a:xfrm>
            <a:off x="0" y="1152525"/>
            <a:ext cx="9144000" cy="511628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726E79-1238-4F71-A65E-BFC24682E26E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Echolocation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54831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75F6E-C9DD-44BD-BF27-0102B877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" t="8333" r="66038" b="25973"/>
          <a:stretch/>
        </p:blipFill>
        <p:spPr>
          <a:xfrm>
            <a:off x="0" y="1276351"/>
            <a:ext cx="4493419" cy="5100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CDCEF2-6BB1-400B-A651-8D6686464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8333" r="66365" b="26250"/>
          <a:stretch/>
        </p:blipFill>
        <p:spPr>
          <a:xfrm>
            <a:off x="4709212" y="1276350"/>
            <a:ext cx="4434788" cy="510036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CC8143-F0FE-41C7-A571-05E8D0F923A6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Echolocation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559667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7298E-2AA0-488B-8FEA-39AC5386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" t="8333" r="32343" b="26250"/>
          <a:stretch/>
        </p:blipFill>
        <p:spPr>
          <a:xfrm>
            <a:off x="0" y="1238250"/>
            <a:ext cx="9144000" cy="5090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EFD24F-D5E7-4AE2-B7D7-B810003D39C3}"/>
              </a:ext>
            </a:extLst>
          </p:cNvPr>
          <p:cNvSpPr/>
          <p:nvPr/>
        </p:nvSpPr>
        <p:spPr>
          <a:xfrm>
            <a:off x="7167562" y="3998119"/>
            <a:ext cx="1243013" cy="1400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97FC5-2557-4A00-99DD-4FCA7F4F7218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Echolocation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89459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36F571-08F3-44A1-BE7E-94A1B02D0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" t="8472" r="32500" b="26250"/>
          <a:stretch/>
        </p:blipFill>
        <p:spPr>
          <a:xfrm>
            <a:off x="0" y="1247775"/>
            <a:ext cx="9144000" cy="509807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Echolocation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C6C24-CA41-4E1C-A1BD-9239D779C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" t="8333" r="32343" b="26250"/>
          <a:stretch/>
        </p:blipFill>
        <p:spPr>
          <a:xfrm>
            <a:off x="6153150" y="1247775"/>
            <a:ext cx="2990850" cy="16651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446694-3E7C-46F0-B920-3D0081DB0C41}"/>
              </a:ext>
            </a:extLst>
          </p:cNvPr>
          <p:cNvSpPr/>
          <p:nvPr/>
        </p:nvSpPr>
        <p:spPr>
          <a:xfrm>
            <a:off x="8537406" y="2180867"/>
            <a:ext cx="406569" cy="420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1216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For your listening pleasure…</a:t>
            </a:r>
          </a:p>
        </p:txBody>
      </p:sp>
      <p:pic>
        <p:nvPicPr>
          <p:cNvPr id="6" name="2020-09-15_14-30-04">
            <a:hlinkClick r:id="" action="ppaction://media"/>
            <a:extLst>
              <a:ext uri="{FF2B5EF4-FFF2-40B4-BE49-F238E27FC236}">
                <a16:creationId xmlns:a16="http://schemas.microsoft.com/office/drawing/2014/main" id="{33ECDB00-EB50-46F5-82D8-8A9B0D0D6AB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88" end="52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8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A90DD2-1628-4668-B9A2-B922F0B6E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425" t="8175" r="23934" b="7366"/>
          <a:stretch/>
        </p:blipFill>
        <p:spPr>
          <a:xfrm>
            <a:off x="329638" y="3743031"/>
            <a:ext cx="3000375" cy="2981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2D10-92A9-486D-900B-76D10E648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751" t="7078" r="19448" b="7507"/>
          <a:stretch/>
        </p:blipFill>
        <p:spPr>
          <a:xfrm>
            <a:off x="4991100" y="2860461"/>
            <a:ext cx="3967163" cy="3927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80DB8-750D-455B-84B2-1583EE9660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9" r="18683" b="7606"/>
          <a:stretch/>
        </p:blipFill>
        <p:spPr>
          <a:xfrm>
            <a:off x="1415488" y="1021760"/>
            <a:ext cx="3829050" cy="3278586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127231ED-0422-49E7-90AD-7484F88959CA}"/>
              </a:ext>
            </a:extLst>
          </p:cNvPr>
          <p:cNvSpPr/>
          <p:nvPr/>
        </p:nvSpPr>
        <p:spPr>
          <a:xfrm rot="19694506">
            <a:off x="4712562" y="2784841"/>
            <a:ext cx="1421223" cy="1531698"/>
          </a:xfrm>
          <a:prstGeom prst="arc">
            <a:avLst>
              <a:gd name="adj1" fmla="val 17120859"/>
              <a:gd name="adj2" fmla="val 0"/>
            </a:avLst>
          </a:prstGeom>
          <a:ln w="5715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1C62D83-3500-4375-8185-9F0B094641C5}"/>
              </a:ext>
            </a:extLst>
          </p:cNvPr>
          <p:cNvSpPr/>
          <p:nvPr/>
        </p:nvSpPr>
        <p:spPr>
          <a:xfrm rot="9141919">
            <a:off x="2852902" y="3697409"/>
            <a:ext cx="3739264" cy="2054385"/>
          </a:xfrm>
          <a:prstGeom prst="arc">
            <a:avLst>
              <a:gd name="adj1" fmla="val 16200000"/>
              <a:gd name="adj2" fmla="val 21240841"/>
            </a:avLst>
          </a:prstGeom>
          <a:ln w="5715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3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819149" y="1304925"/>
            <a:ext cx="7429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We treated each detector night on each course as a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How much total activity was observed?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How much activity per species?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How much foraging behavior was observed?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0BAFA-6C86-49ED-9D14-4D18A9FEB4F1}"/>
              </a:ext>
            </a:extLst>
          </p:cNvPr>
          <p:cNvSpPr txBox="1"/>
          <p:nvPr/>
        </p:nvSpPr>
        <p:spPr>
          <a:xfrm>
            <a:off x="85725" y="3401109"/>
            <a:ext cx="18478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Response variables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916D6-4864-4704-A20E-50B59B174338}"/>
              </a:ext>
            </a:extLst>
          </p:cNvPr>
          <p:cNvCxnSpPr>
            <a:stCxn id="5" idx="3"/>
          </p:cNvCxnSpPr>
          <p:nvPr/>
        </p:nvCxnSpPr>
        <p:spPr>
          <a:xfrm>
            <a:off x="1933575" y="3724275"/>
            <a:ext cx="733425" cy="476934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75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0BAFA-6C86-49ED-9D14-4D18A9FEB4F1}"/>
              </a:ext>
            </a:extLst>
          </p:cNvPr>
          <p:cNvSpPr txBox="1"/>
          <p:nvPr/>
        </p:nvSpPr>
        <p:spPr>
          <a:xfrm>
            <a:off x="85725" y="3401109"/>
            <a:ext cx="18478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Response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5F941-BCCC-411A-8772-82273D0204C5}"/>
              </a:ext>
            </a:extLst>
          </p:cNvPr>
          <p:cNvSpPr txBox="1"/>
          <p:nvPr/>
        </p:nvSpPr>
        <p:spPr>
          <a:xfrm>
            <a:off x="85725" y="4315509"/>
            <a:ext cx="1847850" cy="64633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Predictor variables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916D6-4864-4704-A20E-50B59B174338}"/>
              </a:ext>
            </a:extLst>
          </p:cNvPr>
          <p:cNvCxnSpPr>
            <a:stCxn id="5" idx="3"/>
          </p:cNvCxnSpPr>
          <p:nvPr/>
        </p:nvCxnSpPr>
        <p:spPr>
          <a:xfrm>
            <a:off x="1933575" y="3724275"/>
            <a:ext cx="733425" cy="476934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8DA5F9-E717-4D7D-B7E8-AD5D9743A3B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33575" y="4638675"/>
            <a:ext cx="533400" cy="0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5E1317-0BE0-43A1-8F08-9D7B99292E3E}"/>
              </a:ext>
            </a:extLst>
          </p:cNvPr>
          <p:cNvSpPr txBox="1"/>
          <p:nvPr/>
        </p:nvSpPr>
        <p:spPr>
          <a:xfrm>
            <a:off x="1343023" y="1194733"/>
            <a:ext cx="5324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Urban area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Suburban area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Agricultural land%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Open field%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Forested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Largest patch of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26C3D-0D7D-4022-B1E7-F02673D29671}"/>
              </a:ext>
            </a:extLst>
          </p:cNvPr>
          <p:cNvSpPr txBox="1"/>
          <p:nvPr/>
        </p:nvSpPr>
        <p:spPr>
          <a:xfrm>
            <a:off x="5310184" y="1933396"/>
            <a:ext cx="291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Pearson’s r &lt; 0.70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3A3D213-6585-45DA-9D2C-380112EA2D4C}"/>
              </a:ext>
            </a:extLst>
          </p:cNvPr>
          <p:cNvSpPr/>
          <p:nvPr/>
        </p:nvSpPr>
        <p:spPr>
          <a:xfrm>
            <a:off x="3514725" y="1194733"/>
            <a:ext cx="1781175" cy="1938992"/>
          </a:xfrm>
          <a:prstGeom prst="rightBrace">
            <a:avLst>
              <a:gd name="adj1" fmla="val 7350"/>
              <a:gd name="adj2" fmla="val 49509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27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3082355" y="3112662"/>
            <a:ext cx="5324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Urban area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Suburban area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Agricultural land%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Open field%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Forested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Largest patch of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5227A-4AB6-423E-9AAD-7E975165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7" y="3111063"/>
            <a:ext cx="2544201" cy="1696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D824A-F06D-4F01-A9BF-7CF3F8D0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1" y="1035728"/>
            <a:ext cx="2907374" cy="1875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A8A34-1BB7-4278-B46F-85C3E76ED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30" y="2984942"/>
            <a:ext cx="2845245" cy="1875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73260-C0F4-4FED-8A89-1B9B0CDBB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37" y="1035728"/>
            <a:ext cx="3517092" cy="2009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625840-58DA-4486-A9F6-244577EA0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25" y="4860667"/>
            <a:ext cx="3517093" cy="1985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549B6F-14A5-4BAC-85CA-CB3F0654C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410" y="4896914"/>
            <a:ext cx="3400425" cy="191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8B22-3615-F84A-B60F-6B2F6E82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100" y="79375"/>
            <a:ext cx="6362700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Wildlife Studies on Golf Courses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4B747-FF97-48BA-8505-BB4C5A081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3" t="22840" r="23229" b="6852"/>
          <a:stretch/>
        </p:blipFill>
        <p:spPr>
          <a:xfrm>
            <a:off x="695325" y="982374"/>
            <a:ext cx="7753350" cy="5875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FFEE6B-D573-4D66-AEA0-09DBFFEDA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25765" r="23230" b="28703"/>
          <a:stretch/>
        </p:blipFill>
        <p:spPr>
          <a:xfrm>
            <a:off x="2543175" y="1057274"/>
            <a:ext cx="5905500" cy="21073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8AC7DD-71BE-4705-B8F0-58C7F03AA44D}"/>
              </a:ext>
            </a:extLst>
          </p:cNvPr>
          <p:cNvSpPr/>
          <p:nvPr/>
        </p:nvSpPr>
        <p:spPr>
          <a:xfrm>
            <a:off x="1666875" y="1752600"/>
            <a:ext cx="657225" cy="4752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5FCE4D-418B-4759-8DCF-D8FA10EBB699}"/>
              </a:ext>
            </a:extLst>
          </p:cNvPr>
          <p:cNvSpPr/>
          <p:nvPr/>
        </p:nvSpPr>
        <p:spPr>
          <a:xfrm>
            <a:off x="2409825" y="3429000"/>
            <a:ext cx="885825" cy="3076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56955-854F-465A-B439-6894AD758DE1}"/>
              </a:ext>
            </a:extLst>
          </p:cNvPr>
          <p:cNvSpPr txBox="1"/>
          <p:nvPr/>
        </p:nvSpPr>
        <p:spPr>
          <a:xfrm>
            <a:off x="3533775" y="3396967"/>
            <a:ext cx="164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~ 55%</a:t>
            </a:r>
          </a:p>
        </p:txBody>
      </p:sp>
    </p:spTree>
    <p:extLst>
      <p:ext uri="{BB962C8B-B14F-4D97-AF65-F5344CB8AC3E}">
        <p14:creationId xmlns:p14="http://schemas.microsoft.com/office/powerpoint/2010/main" val="173310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857249" y="1194048"/>
            <a:ext cx="7429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 had repeated measures for each…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I used “lme4” package, command “</a:t>
            </a:r>
            <a:r>
              <a:rPr lang="en-US" sz="2000" dirty="0" err="1">
                <a:solidFill>
                  <a:schemeClr val="tx2"/>
                </a:solidFill>
              </a:rPr>
              <a:t>glmer.nb</a:t>
            </a:r>
            <a:r>
              <a:rPr lang="en-US" sz="2000" dirty="0">
                <a:solidFill>
                  <a:schemeClr val="tx2"/>
                </a:solidFill>
              </a:rPr>
              <a:t>()”</a:t>
            </a:r>
          </a:p>
          <a:p>
            <a:r>
              <a:rPr lang="en-US" sz="2000" dirty="0">
                <a:solidFill>
                  <a:schemeClr val="tx2"/>
                </a:solidFill>
              </a:rPr>
              <a:t>a negative binomial distribution for all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0BAFA-6C86-49ED-9D14-4D18A9FEB4F1}"/>
              </a:ext>
            </a:extLst>
          </p:cNvPr>
          <p:cNvSpPr txBox="1"/>
          <p:nvPr/>
        </p:nvSpPr>
        <p:spPr>
          <a:xfrm>
            <a:off x="85725" y="3401109"/>
            <a:ext cx="18478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Response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5F941-BCCC-411A-8772-82273D0204C5}"/>
              </a:ext>
            </a:extLst>
          </p:cNvPr>
          <p:cNvSpPr txBox="1"/>
          <p:nvPr/>
        </p:nvSpPr>
        <p:spPr>
          <a:xfrm>
            <a:off x="85725" y="4315509"/>
            <a:ext cx="1847850" cy="64633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Predictor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06427-0750-4FFF-BA07-87A75FB54788}"/>
              </a:ext>
            </a:extLst>
          </p:cNvPr>
          <p:cNvSpPr txBox="1"/>
          <p:nvPr/>
        </p:nvSpPr>
        <p:spPr>
          <a:xfrm>
            <a:off x="85725" y="5229909"/>
            <a:ext cx="1847850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Random effects: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Year and Site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4F76C4-8019-446B-B976-2EBDD8D468F2}"/>
              </a:ext>
            </a:extLst>
          </p:cNvPr>
          <p:cNvSpPr/>
          <p:nvPr/>
        </p:nvSpPr>
        <p:spPr>
          <a:xfrm>
            <a:off x="2600325" y="3915459"/>
            <a:ext cx="2076450" cy="1495425"/>
          </a:xfrm>
          <a:prstGeom prst="ellipse">
            <a:avLst/>
          </a:prstGeom>
          <a:solidFill>
            <a:srgbClr val="CC66FF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AFA09-2FC5-43BE-A425-EE8BEFD5AB78}"/>
              </a:ext>
            </a:extLst>
          </p:cNvPr>
          <p:cNvSpPr txBox="1"/>
          <p:nvPr/>
        </p:nvSpPr>
        <p:spPr>
          <a:xfrm>
            <a:off x="2743199" y="4047440"/>
            <a:ext cx="1847850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Generalized linear mixed-effects model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(GLMM)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916D6-4864-4704-A20E-50B59B174338}"/>
              </a:ext>
            </a:extLst>
          </p:cNvPr>
          <p:cNvCxnSpPr>
            <a:stCxn id="5" idx="3"/>
          </p:cNvCxnSpPr>
          <p:nvPr/>
        </p:nvCxnSpPr>
        <p:spPr>
          <a:xfrm>
            <a:off x="1933575" y="3724275"/>
            <a:ext cx="733425" cy="476934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8DA5F9-E717-4D7D-B7E8-AD5D9743A3B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33575" y="4638675"/>
            <a:ext cx="533400" cy="0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F7863F-9F66-4C40-BFE9-70FB3469150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933575" y="5075992"/>
            <a:ext cx="666750" cy="477083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2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629AB-C6FA-432F-90FB-DD9841948877}"/>
              </a:ext>
            </a:extLst>
          </p:cNvPr>
          <p:cNvSpPr txBox="1"/>
          <p:nvPr/>
        </p:nvSpPr>
        <p:spPr>
          <a:xfrm>
            <a:off x="857249" y="1077381"/>
            <a:ext cx="74295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 used stepwise model selection: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Removed the variable with the lowest effect size until all remaining contributed significantly to the model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Compare with likelihood ratio test to make sure nothing important was removed (Package “</a:t>
            </a:r>
            <a:r>
              <a:rPr lang="en-US" sz="2000" dirty="0" err="1">
                <a:solidFill>
                  <a:schemeClr val="tx2"/>
                </a:solidFill>
              </a:rPr>
              <a:t>lmtest</a:t>
            </a:r>
            <a:r>
              <a:rPr lang="en-US" sz="2000" dirty="0">
                <a:solidFill>
                  <a:schemeClr val="tx2"/>
                </a:solidFill>
              </a:rPr>
              <a:t>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0BAFA-6C86-49ED-9D14-4D18A9FEB4F1}"/>
              </a:ext>
            </a:extLst>
          </p:cNvPr>
          <p:cNvSpPr txBox="1"/>
          <p:nvPr/>
        </p:nvSpPr>
        <p:spPr>
          <a:xfrm>
            <a:off x="85725" y="3401109"/>
            <a:ext cx="18478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Response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5F941-BCCC-411A-8772-82273D0204C5}"/>
              </a:ext>
            </a:extLst>
          </p:cNvPr>
          <p:cNvSpPr txBox="1"/>
          <p:nvPr/>
        </p:nvSpPr>
        <p:spPr>
          <a:xfrm>
            <a:off x="85725" y="4315509"/>
            <a:ext cx="1847850" cy="64633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Predictor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06427-0750-4FFF-BA07-87A75FB54788}"/>
              </a:ext>
            </a:extLst>
          </p:cNvPr>
          <p:cNvSpPr txBox="1"/>
          <p:nvPr/>
        </p:nvSpPr>
        <p:spPr>
          <a:xfrm>
            <a:off x="85725" y="5229909"/>
            <a:ext cx="1847850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Random effects: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Year and Site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4F76C4-8019-446B-B976-2EBDD8D468F2}"/>
              </a:ext>
            </a:extLst>
          </p:cNvPr>
          <p:cNvSpPr/>
          <p:nvPr/>
        </p:nvSpPr>
        <p:spPr>
          <a:xfrm>
            <a:off x="2600325" y="3915459"/>
            <a:ext cx="2076450" cy="1495425"/>
          </a:xfrm>
          <a:prstGeom prst="ellipse">
            <a:avLst/>
          </a:prstGeom>
          <a:solidFill>
            <a:srgbClr val="CC66FF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AFA09-2FC5-43BE-A425-EE8BEFD5AB78}"/>
              </a:ext>
            </a:extLst>
          </p:cNvPr>
          <p:cNvSpPr txBox="1"/>
          <p:nvPr/>
        </p:nvSpPr>
        <p:spPr>
          <a:xfrm>
            <a:off x="2743199" y="4047440"/>
            <a:ext cx="1847850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Generalized linear mixed-effects model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(GLMM)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916D6-4864-4704-A20E-50B59B174338}"/>
              </a:ext>
            </a:extLst>
          </p:cNvPr>
          <p:cNvCxnSpPr>
            <a:stCxn id="5" idx="3"/>
          </p:cNvCxnSpPr>
          <p:nvPr/>
        </p:nvCxnSpPr>
        <p:spPr>
          <a:xfrm>
            <a:off x="1933575" y="3724275"/>
            <a:ext cx="733425" cy="476934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8DA5F9-E717-4D7D-B7E8-AD5D9743A3B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33575" y="4638675"/>
            <a:ext cx="533400" cy="0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F7863F-9F66-4C40-BFE9-70FB3469150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933575" y="5075992"/>
            <a:ext cx="666750" cy="477083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810112-928C-426F-B5AB-D3C5719630A9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676775" y="4663172"/>
            <a:ext cx="814386" cy="0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E9F2A6D9-38CB-4322-A075-079C26F1DA7A}"/>
              </a:ext>
            </a:extLst>
          </p:cNvPr>
          <p:cNvSpPr/>
          <p:nvPr/>
        </p:nvSpPr>
        <p:spPr>
          <a:xfrm>
            <a:off x="5576887" y="3915459"/>
            <a:ext cx="876300" cy="1675179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E01D40EC-41D9-47FB-91A7-15B9734338FE}"/>
              </a:ext>
            </a:extLst>
          </p:cNvPr>
          <p:cNvSpPr/>
          <p:nvPr/>
        </p:nvSpPr>
        <p:spPr>
          <a:xfrm rot="10800000">
            <a:off x="6577012" y="3825581"/>
            <a:ext cx="876300" cy="1675179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8E7237-A4A0-4702-A685-AFA840632B2A}"/>
              </a:ext>
            </a:extLst>
          </p:cNvPr>
          <p:cNvSpPr txBox="1"/>
          <p:nvPr/>
        </p:nvSpPr>
        <p:spPr>
          <a:xfrm>
            <a:off x="5929311" y="4340005"/>
            <a:ext cx="119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Model selection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F8F10-0ED9-4EBF-820B-F5FEB110DB62}"/>
              </a:ext>
            </a:extLst>
          </p:cNvPr>
          <p:cNvSpPr txBox="1"/>
          <p:nvPr/>
        </p:nvSpPr>
        <p:spPr>
          <a:xfrm>
            <a:off x="7677151" y="4340005"/>
            <a:ext cx="1381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Interpret the winners</a:t>
            </a:r>
          </a:p>
        </p:txBody>
      </p:sp>
    </p:spTree>
    <p:extLst>
      <p:ext uri="{BB962C8B-B14F-4D97-AF65-F5344CB8AC3E}">
        <p14:creationId xmlns:p14="http://schemas.microsoft.com/office/powerpoint/2010/main" val="3286923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0450"/>
            <a:ext cx="9144000" cy="838200"/>
          </a:xfrm>
        </p:spPr>
        <p:txBody>
          <a:bodyPr/>
          <a:lstStyle/>
          <a:p>
            <a:r>
              <a:rPr lang="en-US" dirty="0"/>
              <a:t>Golf Course vs. Landscape effects are species-dependent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Species-Specific Models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B338C3-0233-42EE-8454-EB907EC05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742414"/>
              </p:ext>
            </p:extLst>
          </p:nvPr>
        </p:nvGraphicFramePr>
        <p:xfrm>
          <a:off x="152400" y="1898650"/>
          <a:ext cx="8745415" cy="4302858"/>
        </p:xfrm>
        <a:graphic>
          <a:graphicData uri="http://schemas.openxmlformats.org/drawingml/2006/table">
            <a:tbl>
              <a:tblPr/>
              <a:tblGrid>
                <a:gridCol w="2250831">
                  <a:extLst>
                    <a:ext uri="{9D8B030D-6E8A-4147-A177-3AD203B41FA5}">
                      <a16:colId xmlns:a16="http://schemas.microsoft.com/office/drawing/2014/main" val="231513411"/>
                    </a:ext>
                  </a:extLst>
                </a:gridCol>
                <a:gridCol w="1031631">
                  <a:extLst>
                    <a:ext uri="{9D8B030D-6E8A-4147-A177-3AD203B41FA5}">
                      <a16:colId xmlns:a16="http://schemas.microsoft.com/office/drawing/2014/main" val="857555251"/>
                    </a:ext>
                  </a:extLst>
                </a:gridCol>
                <a:gridCol w="1055076">
                  <a:extLst>
                    <a:ext uri="{9D8B030D-6E8A-4147-A177-3AD203B41FA5}">
                      <a16:colId xmlns:a16="http://schemas.microsoft.com/office/drawing/2014/main" val="434610788"/>
                    </a:ext>
                  </a:extLst>
                </a:gridCol>
                <a:gridCol w="973016">
                  <a:extLst>
                    <a:ext uri="{9D8B030D-6E8A-4147-A177-3AD203B41FA5}">
                      <a16:colId xmlns:a16="http://schemas.microsoft.com/office/drawing/2014/main" val="2001699090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2090329091"/>
                    </a:ext>
                  </a:extLst>
                </a:gridCol>
                <a:gridCol w="1224318">
                  <a:extLst>
                    <a:ext uri="{9D8B030D-6E8A-4147-A177-3AD203B41FA5}">
                      <a16:colId xmlns:a16="http://schemas.microsoft.com/office/drawing/2014/main" val="267348265"/>
                    </a:ext>
                  </a:extLst>
                </a:gridCol>
                <a:gridCol w="1132020">
                  <a:extLst>
                    <a:ext uri="{9D8B030D-6E8A-4147-A177-3AD203B41FA5}">
                      <a16:colId xmlns:a16="http://schemas.microsoft.com/office/drawing/2014/main" val="384721669"/>
                    </a:ext>
                  </a:extLst>
                </a:gridCol>
              </a:tblGrid>
              <a:tr h="35935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Species</a:t>
                      </a:r>
                    </a:p>
                  </a:txBody>
                  <a:tcPr marL="15937" marR="15937" marT="19124" marB="19124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Streams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Suburban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Fields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Agriculture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Forest LPI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Urban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899259"/>
                  </a:ext>
                </a:extLst>
              </a:tr>
              <a:tr h="55553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Perimyotis</a:t>
                      </a:r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subflavus</a:t>
                      </a:r>
                      <a:endParaRPr lang="en-US" sz="1600" b="1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-7.68**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4.02**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6.30**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5.18***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712388"/>
                  </a:ext>
                </a:extLst>
              </a:tr>
              <a:tr h="562708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Myotis 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lucifugus</a:t>
                      </a:r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sodalis</a:t>
                      </a:r>
                      <a:endParaRPr lang="en-US" sz="1600" b="1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1.90*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44996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Nycticeius</a:t>
                      </a:r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humeralis</a:t>
                      </a:r>
                      <a:endParaRPr lang="en-US" sz="1600" b="1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-8.12***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6.37***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-0.96**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-2.85***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-4.59***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390053"/>
                  </a:ext>
                </a:extLst>
              </a:tr>
              <a:tr h="57443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Lasiurus borealis</a:t>
                      </a: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-2.23***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-1.49*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-1.97***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1.32*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69022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Lasiurus cinereus</a:t>
                      </a: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-2.26*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-1.00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38995"/>
                  </a:ext>
                </a:extLst>
              </a:tr>
              <a:tr h="586154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Lasionycteris</a:t>
                      </a:r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noctivagans</a:t>
                      </a:r>
                      <a:endParaRPr lang="en-US" sz="1600" b="1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-1.26**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-0.67*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094213"/>
                  </a:ext>
                </a:extLst>
              </a:tr>
              <a:tr h="539262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Eptesicus 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fuscus</a:t>
                      </a:r>
                      <a:endParaRPr lang="en-US" sz="1600" b="1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1.00*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0606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4B01687-10CA-42E2-9466-692FB2D739C2}"/>
              </a:ext>
            </a:extLst>
          </p:cNvPr>
          <p:cNvSpPr/>
          <p:nvPr/>
        </p:nvSpPr>
        <p:spPr>
          <a:xfrm>
            <a:off x="2352675" y="1790700"/>
            <a:ext cx="1133475" cy="450532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3B2D1-6A6A-4C9E-B9F7-23A0E0462084}"/>
              </a:ext>
            </a:extLst>
          </p:cNvPr>
          <p:cNvSpPr/>
          <p:nvPr/>
        </p:nvSpPr>
        <p:spPr>
          <a:xfrm>
            <a:off x="4425095" y="1790700"/>
            <a:ext cx="2175730" cy="450532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7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7963E0B-211A-46BE-92F5-73AD4F4C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971551"/>
            <a:ext cx="4905375" cy="5886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D0BE23-5DF8-4577-A91E-CA05727B5696}"/>
              </a:ext>
            </a:extLst>
          </p:cNvPr>
          <p:cNvSpPr txBox="1"/>
          <p:nvPr/>
        </p:nvSpPr>
        <p:spPr>
          <a:xfrm>
            <a:off x="171450" y="971551"/>
            <a:ext cx="38481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GLMMs were plotted using </a:t>
            </a:r>
            <a:r>
              <a:rPr lang="en-US" dirty="0" err="1">
                <a:solidFill>
                  <a:schemeClr val="tx2"/>
                </a:solidFill>
              </a:rPr>
              <a:t>ggplot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Simulate the data over a range of a single predictor</a:t>
            </a:r>
          </a:p>
          <a:p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epfu.pred.data.sub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expand.grid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(SuburbanPct2km=seq(0,2,0.05),Year=unique(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epfu$Year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),Site=unique(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epfu$Site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sz="1400" dirty="0">
              <a:solidFill>
                <a:schemeClr val="tx2"/>
              </a:solidFill>
              <a:latin typeface="OCR A Extended" panose="02010509020102010303" pitchFamily="50" charset="0"/>
            </a:endParaRPr>
          </a:p>
          <a:p>
            <a:r>
              <a:rPr lang="en-US" dirty="0">
                <a:solidFill>
                  <a:schemeClr val="tx2"/>
                </a:solidFill>
              </a:rPr>
              <a:t>Predict responses based on model</a:t>
            </a:r>
          </a:p>
          <a:p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epfu.pred.data.sub$epfu5_pred = predict(epfu5, type = "response",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epfu.pred.data.sub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</a:rPr>
              <a:t>Plot the predictions over the data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epfu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(SuburbanPct2km, Act, shape=Year, col=Year)) +</a:t>
            </a:r>
          </a:p>
          <a:p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epfu.pred.data.sub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(SuburbanPct2km, epfu5_pred, col=Year),se=TRUE)+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("Suburban Land Cover")+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("E. </a:t>
            </a:r>
            <a:r>
              <a:rPr lang="en-US" sz="14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fuscus</a:t>
            </a:r>
            <a:r>
              <a:rPr lang="en-US" sz="1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Recordings per Night")</a:t>
            </a:r>
          </a:p>
        </p:txBody>
      </p:sp>
    </p:spTree>
    <p:extLst>
      <p:ext uri="{BB962C8B-B14F-4D97-AF65-F5344CB8AC3E}">
        <p14:creationId xmlns:p14="http://schemas.microsoft.com/office/powerpoint/2010/main" val="275352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come to golf courses when there is more roosting habitat nearby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D9AC-687C-403A-86A5-CC79757A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8038"/>
            <a:ext cx="8229600" cy="1760537"/>
          </a:xfrm>
        </p:spPr>
        <p:txBody>
          <a:bodyPr/>
          <a:lstStyle/>
          <a:p>
            <a:r>
              <a:rPr lang="en-US" dirty="0"/>
              <a:t>Example: the big brown bat (</a:t>
            </a:r>
            <a:r>
              <a:rPr lang="en-US" i="1" dirty="0"/>
              <a:t>Eptesicus </a:t>
            </a:r>
            <a:r>
              <a:rPr lang="en-US" i="1" dirty="0" err="1"/>
              <a:t>fuscus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Commonly roosts in attics and under loose siding</a:t>
            </a:r>
          </a:p>
          <a:p>
            <a:pPr lvl="1"/>
            <a:r>
              <a:rPr lang="en-US" dirty="0"/>
              <a:t>Even when natural roosts are available, it prefers buildings</a:t>
            </a:r>
          </a:p>
          <a:p>
            <a:pPr lvl="1"/>
            <a:r>
              <a:rPr lang="en-US" dirty="0"/>
              <a:t>Most abundant bat in NJ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>
                <a:solidFill>
                  <a:schemeClr val="bg1"/>
                </a:solidFill>
              </a:rPr>
              <a:t>Conclusions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82DDA-35A0-4567-B7DD-6301F95A9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3735" r="9791" b="35740"/>
          <a:stretch/>
        </p:blipFill>
        <p:spPr>
          <a:xfrm>
            <a:off x="526231" y="3838575"/>
            <a:ext cx="8091537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18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come to golf courses when there is more roosting habitat nearby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D9AC-687C-403A-86A5-CC79757A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8038"/>
            <a:ext cx="8229600" cy="1760537"/>
          </a:xfrm>
        </p:spPr>
        <p:txBody>
          <a:bodyPr/>
          <a:lstStyle/>
          <a:p>
            <a:r>
              <a:rPr lang="en-US" dirty="0"/>
              <a:t>Example: the big brown bat (</a:t>
            </a:r>
            <a:r>
              <a:rPr lang="en-US" i="1" dirty="0"/>
              <a:t>Eptesicus </a:t>
            </a:r>
            <a:r>
              <a:rPr lang="en-US" i="1" dirty="0" err="1"/>
              <a:t>fuscus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Commonly roosts in attics and under loose siding</a:t>
            </a:r>
          </a:p>
          <a:p>
            <a:pPr lvl="1"/>
            <a:r>
              <a:rPr lang="en-US" dirty="0"/>
              <a:t>Even when natural roosts are available, it prefers buildings</a:t>
            </a:r>
          </a:p>
          <a:p>
            <a:pPr lvl="1"/>
            <a:r>
              <a:rPr lang="en-US" dirty="0"/>
              <a:t>Most abundant bat in NJ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>
                <a:solidFill>
                  <a:schemeClr val="bg1"/>
                </a:solidFill>
              </a:rPr>
              <a:t>Conclusions</a:t>
            </a:r>
            <a:endParaRPr lang="en-US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1B3E12-1C3E-4BAE-8BCD-EAD82150D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261233"/>
              </p:ext>
            </p:extLst>
          </p:nvPr>
        </p:nvGraphicFramePr>
        <p:xfrm>
          <a:off x="199292" y="4510043"/>
          <a:ext cx="8745415" cy="898615"/>
        </p:xfrm>
        <a:graphic>
          <a:graphicData uri="http://schemas.openxmlformats.org/drawingml/2006/table">
            <a:tbl>
              <a:tblPr/>
              <a:tblGrid>
                <a:gridCol w="2250831">
                  <a:extLst>
                    <a:ext uri="{9D8B030D-6E8A-4147-A177-3AD203B41FA5}">
                      <a16:colId xmlns:a16="http://schemas.microsoft.com/office/drawing/2014/main" val="2280725905"/>
                    </a:ext>
                  </a:extLst>
                </a:gridCol>
                <a:gridCol w="1031631">
                  <a:extLst>
                    <a:ext uri="{9D8B030D-6E8A-4147-A177-3AD203B41FA5}">
                      <a16:colId xmlns:a16="http://schemas.microsoft.com/office/drawing/2014/main" val="4180862694"/>
                    </a:ext>
                  </a:extLst>
                </a:gridCol>
                <a:gridCol w="1055076">
                  <a:extLst>
                    <a:ext uri="{9D8B030D-6E8A-4147-A177-3AD203B41FA5}">
                      <a16:colId xmlns:a16="http://schemas.microsoft.com/office/drawing/2014/main" val="762580389"/>
                    </a:ext>
                  </a:extLst>
                </a:gridCol>
                <a:gridCol w="973016">
                  <a:extLst>
                    <a:ext uri="{9D8B030D-6E8A-4147-A177-3AD203B41FA5}">
                      <a16:colId xmlns:a16="http://schemas.microsoft.com/office/drawing/2014/main" val="362779734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496808659"/>
                    </a:ext>
                  </a:extLst>
                </a:gridCol>
                <a:gridCol w="1224318">
                  <a:extLst>
                    <a:ext uri="{9D8B030D-6E8A-4147-A177-3AD203B41FA5}">
                      <a16:colId xmlns:a16="http://schemas.microsoft.com/office/drawing/2014/main" val="2919816729"/>
                    </a:ext>
                  </a:extLst>
                </a:gridCol>
                <a:gridCol w="1132020">
                  <a:extLst>
                    <a:ext uri="{9D8B030D-6E8A-4147-A177-3AD203B41FA5}">
                      <a16:colId xmlns:a16="http://schemas.microsoft.com/office/drawing/2014/main" val="4241300055"/>
                    </a:ext>
                  </a:extLst>
                </a:gridCol>
              </a:tblGrid>
              <a:tr h="35935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Species</a:t>
                      </a:r>
                    </a:p>
                  </a:txBody>
                  <a:tcPr marL="15937" marR="15937" marT="19124" marB="19124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Streams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Suburban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Fields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Agriculture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Forest LPI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Urban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19664"/>
                  </a:ext>
                </a:extLst>
              </a:tr>
              <a:tr h="539262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Eptesicus </a:t>
                      </a:r>
                      <a:r>
                        <a:rPr lang="en-US" sz="1600" b="1" i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fuscus</a:t>
                      </a:r>
                      <a:endParaRPr lang="en-US" sz="1600" b="1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1.00*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43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208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89FDF3-B014-4AFF-828D-11F08349E42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Activity Models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9BFA9C8-4DFB-4C65-9019-7F9E5E0F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715"/>
            <a:ext cx="9144000" cy="58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81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come to golf courses when there is less foraging habitat nearby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D9AC-687C-403A-86A5-CC79757A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8038"/>
            <a:ext cx="8229600" cy="1760537"/>
          </a:xfrm>
        </p:spPr>
        <p:txBody>
          <a:bodyPr/>
          <a:lstStyle/>
          <a:p>
            <a:r>
              <a:rPr lang="en-US" dirty="0"/>
              <a:t>Example: the eastern red bat (</a:t>
            </a:r>
            <a:r>
              <a:rPr lang="en-US" i="1" dirty="0"/>
              <a:t>Lasiurus borealis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tree-roosting bat</a:t>
            </a:r>
          </a:p>
          <a:p>
            <a:pPr lvl="1"/>
            <a:r>
              <a:rPr lang="en-US" dirty="0"/>
              <a:t>Forages on forest edges, fields, and over water</a:t>
            </a:r>
          </a:p>
          <a:p>
            <a:pPr lvl="1"/>
            <a:r>
              <a:rPr lang="en-US" dirty="0"/>
              <a:t>Avoids urban areas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>
                <a:solidFill>
                  <a:schemeClr val="bg1"/>
                </a:solidFill>
              </a:rPr>
              <a:t>Conclusions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AC23F-5C61-4BCE-A9EF-42EF6A44A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37037" r="32500" b="38549"/>
          <a:stretch/>
        </p:blipFill>
        <p:spPr>
          <a:xfrm>
            <a:off x="1090612" y="3838575"/>
            <a:ext cx="6915151" cy="23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40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come to golf courses when there is less foraging habitat nearby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D9AC-687C-403A-86A5-CC79757A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8038"/>
            <a:ext cx="8229600" cy="1760537"/>
          </a:xfrm>
        </p:spPr>
        <p:txBody>
          <a:bodyPr/>
          <a:lstStyle/>
          <a:p>
            <a:r>
              <a:rPr lang="en-US" dirty="0"/>
              <a:t>Example: the eastern red bat (</a:t>
            </a:r>
            <a:r>
              <a:rPr lang="en-US" i="1" dirty="0"/>
              <a:t>Lasiurus borealis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tree-roosting bat</a:t>
            </a:r>
          </a:p>
          <a:p>
            <a:pPr lvl="1"/>
            <a:r>
              <a:rPr lang="en-US" dirty="0"/>
              <a:t>Forages on forest edges, fields, and over water</a:t>
            </a:r>
          </a:p>
          <a:p>
            <a:pPr lvl="1"/>
            <a:r>
              <a:rPr lang="en-US" dirty="0"/>
              <a:t>Avoids urban areas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>
                <a:solidFill>
                  <a:schemeClr val="bg1"/>
                </a:solidFill>
              </a:rPr>
              <a:t>Conclusions</a:t>
            </a:r>
            <a:endParaRPr lang="en-US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0A026F-E048-4DB2-9D8B-E276BC18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794621"/>
              </p:ext>
            </p:extLst>
          </p:nvPr>
        </p:nvGraphicFramePr>
        <p:xfrm>
          <a:off x="199292" y="4373563"/>
          <a:ext cx="8745415" cy="933783"/>
        </p:xfrm>
        <a:graphic>
          <a:graphicData uri="http://schemas.openxmlformats.org/drawingml/2006/table">
            <a:tbl>
              <a:tblPr/>
              <a:tblGrid>
                <a:gridCol w="2250831">
                  <a:extLst>
                    <a:ext uri="{9D8B030D-6E8A-4147-A177-3AD203B41FA5}">
                      <a16:colId xmlns:a16="http://schemas.microsoft.com/office/drawing/2014/main" val="2047673562"/>
                    </a:ext>
                  </a:extLst>
                </a:gridCol>
                <a:gridCol w="1031631">
                  <a:extLst>
                    <a:ext uri="{9D8B030D-6E8A-4147-A177-3AD203B41FA5}">
                      <a16:colId xmlns:a16="http://schemas.microsoft.com/office/drawing/2014/main" val="3004676273"/>
                    </a:ext>
                  </a:extLst>
                </a:gridCol>
                <a:gridCol w="1055076">
                  <a:extLst>
                    <a:ext uri="{9D8B030D-6E8A-4147-A177-3AD203B41FA5}">
                      <a16:colId xmlns:a16="http://schemas.microsoft.com/office/drawing/2014/main" val="1872021673"/>
                    </a:ext>
                  </a:extLst>
                </a:gridCol>
                <a:gridCol w="973016">
                  <a:extLst>
                    <a:ext uri="{9D8B030D-6E8A-4147-A177-3AD203B41FA5}">
                      <a16:colId xmlns:a16="http://schemas.microsoft.com/office/drawing/2014/main" val="3369124570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3314612460"/>
                    </a:ext>
                  </a:extLst>
                </a:gridCol>
                <a:gridCol w="1224318">
                  <a:extLst>
                    <a:ext uri="{9D8B030D-6E8A-4147-A177-3AD203B41FA5}">
                      <a16:colId xmlns:a16="http://schemas.microsoft.com/office/drawing/2014/main" val="601733524"/>
                    </a:ext>
                  </a:extLst>
                </a:gridCol>
                <a:gridCol w="1132020">
                  <a:extLst>
                    <a:ext uri="{9D8B030D-6E8A-4147-A177-3AD203B41FA5}">
                      <a16:colId xmlns:a16="http://schemas.microsoft.com/office/drawing/2014/main" val="3356275479"/>
                    </a:ext>
                  </a:extLst>
                </a:gridCol>
              </a:tblGrid>
              <a:tr h="35935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Species</a:t>
                      </a:r>
                    </a:p>
                  </a:txBody>
                  <a:tcPr marL="15937" marR="15937" marT="19124" marB="19124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Streams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Suburban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Fields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Agriculture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Forest LPI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</a:rPr>
                        <a:t>Urban</a:t>
                      </a:r>
                    </a:p>
                  </a:txBody>
                  <a:tcPr marL="15937" marR="15937" marT="19124" marB="19124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034270"/>
                  </a:ext>
                </a:extLst>
              </a:tr>
              <a:tr h="57443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solidFill>
                            <a:sysClr val="windowText" lastClr="000000"/>
                          </a:solidFill>
                          <a:effectLst/>
                        </a:rPr>
                        <a:t>Lasiurus borealis</a:t>
                      </a:r>
                    </a:p>
                  </a:txBody>
                  <a:tcPr marL="15937" marR="15937" marT="12749" marB="12749" anchor="ctr">
                    <a:lnL>
                      <a:noFill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-2.23***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-1.49*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-1.97***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1.32*</a:t>
                      </a:r>
                    </a:p>
                  </a:txBody>
                  <a:tcPr marL="15937" marR="15937" marT="12749" marB="12749" anchor="ctr">
                    <a:lnL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54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969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0450"/>
            <a:ext cx="9144000" cy="838200"/>
          </a:xfrm>
        </p:spPr>
        <p:txBody>
          <a:bodyPr/>
          <a:lstStyle/>
          <a:p>
            <a:r>
              <a:rPr lang="en-US" dirty="0"/>
              <a:t>Golf courses are more important when the surrounding landscape…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D9AC-687C-403A-86A5-CC79757A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8650"/>
            <a:ext cx="8229600" cy="1939925"/>
          </a:xfrm>
        </p:spPr>
        <p:txBody>
          <a:bodyPr/>
          <a:lstStyle/>
          <a:p>
            <a:r>
              <a:rPr lang="en-US" dirty="0"/>
              <a:t>… provides more roosting habitat</a:t>
            </a:r>
          </a:p>
          <a:p>
            <a:r>
              <a:rPr lang="en-US" dirty="0"/>
              <a:t>… provides less foraging habitat</a:t>
            </a:r>
          </a:p>
          <a:p>
            <a:r>
              <a:rPr lang="en-US" dirty="0"/>
              <a:t>… differs from habitat provided by the golf course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>
                <a:solidFill>
                  <a:schemeClr val="bg1"/>
                </a:solidFill>
              </a:rPr>
              <a:t>Conclusions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5BC6F-413D-4B3B-8D37-6ADEE8D50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8" t="14445" r="3959" b="10185"/>
          <a:stretch/>
        </p:blipFill>
        <p:spPr>
          <a:xfrm>
            <a:off x="40857" y="3321049"/>
            <a:ext cx="2939409" cy="3313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765F4-5E79-4C29-8520-8F84BFC1A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21" t="15000" r="17025" b="10370"/>
          <a:stretch/>
        </p:blipFill>
        <p:spPr>
          <a:xfrm>
            <a:off x="3086099" y="3321049"/>
            <a:ext cx="2971801" cy="331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5E7092-9CD0-49AC-81C3-EBE25FBBD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57" t="14074" r="3958" b="10000"/>
          <a:stretch/>
        </p:blipFill>
        <p:spPr>
          <a:xfrm>
            <a:off x="6163733" y="3321049"/>
            <a:ext cx="2885018" cy="33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8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E9CD-681E-4074-8C46-52B349AD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375" y="69850"/>
            <a:ext cx="6067425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Golf Course = Habitat 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88E1E-C086-4D00-A387-FC1E6F9F6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133475"/>
            <a:ext cx="8505825" cy="5457825"/>
          </a:xfrm>
        </p:spPr>
        <p:txBody>
          <a:bodyPr/>
          <a:lstStyle/>
          <a:p>
            <a:r>
              <a:rPr lang="en-US" sz="3200" dirty="0"/>
              <a:t>Similar in…</a:t>
            </a:r>
          </a:p>
          <a:p>
            <a:pPr lvl="1"/>
            <a:r>
              <a:rPr lang="en-US" sz="3200" dirty="0"/>
              <a:t>Size</a:t>
            </a:r>
          </a:p>
          <a:p>
            <a:pPr lvl="1"/>
            <a:r>
              <a:rPr lang="en-US" sz="3200" dirty="0"/>
              <a:t>Features</a:t>
            </a:r>
          </a:p>
          <a:p>
            <a:pPr lvl="1"/>
            <a:r>
              <a:rPr lang="en-US" sz="3200" dirty="0"/>
              <a:t>Plant species</a:t>
            </a:r>
          </a:p>
          <a:p>
            <a:pPr lvl="1"/>
            <a:r>
              <a:rPr lang="en-US" sz="3200" dirty="0"/>
              <a:t>Security</a:t>
            </a:r>
          </a:p>
          <a:p>
            <a:pPr lvl="1"/>
            <a:r>
              <a:rPr lang="en-US" sz="3200" dirty="0"/>
              <a:t>Maintenance regime</a:t>
            </a:r>
          </a:p>
          <a:p>
            <a:endParaRPr lang="en-US" sz="3200" dirty="0"/>
          </a:p>
          <a:p>
            <a:r>
              <a:rPr lang="en-US" sz="3200" dirty="0"/>
              <a:t>Differ in surrounding matrix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50852-945A-4C0E-9904-8F435AFEB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59" b="78241" l="40729" r="82031">
                        <a14:foregroundMark x1="40781" y1="78333" x2="45052" y2="58426"/>
                        <a14:foregroundMark x1="40833" y1="79259" x2="48802" y2="81944"/>
                        <a14:foregroundMark x1="48802" y1="81944" x2="55521" y2="73611"/>
                        <a14:foregroundMark x1="55521" y1="73611" x2="71406" y2="49815"/>
                        <a14:foregroundMark x1="71406" y1="49815" x2="75052" y2="46944"/>
                        <a14:foregroundMark x1="75052" y1="46944" x2="84219" y2="32500"/>
                        <a14:foregroundMark x1="84219" y1="32500" x2="81771" y2="26667"/>
                        <a14:foregroundMark x1="81771" y1="26667" x2="61927" y2="13519"/>
                        <a14:foregroundMark x1="61927" y1="13519" x2="57865" y2="14259"/>
                        <a14:foregroundMark x1="57865" y1="14259" x2="53438" y2="24444"/>
                      </a14:backgroundRemoval>
                    </a14:imgEffect>
                  </a14:imgLayer>
                </a14:imgProps>
              </a:ext>
            </a:extLst>
          </a:blip>
          <a:srcRect l="40049" t="11650" r="13204" b="17281"/>
          <a:stretch/>
        </p:blipFill>
        <p:spPr>
          <a:xfrm>
            <a:off x="5228884" y="1031875"/>
            <a:ext cx="1914629" cy="1637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C3C5B-0735-4079-9A0A-B631EBEF7D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04" b="71019" l="42188" r="71875">
                        <a14:foregroundMark x1="63073" y1="35000" x2="60677" y2="33889"/>
                        <a14:foregroundMark x1="60677" y1="33889" x2="59427" y2="29630"/>
                        <a14:foregroundMark x1="59427" y1="29630" x2="57031" y2="28889"/>
                        <a14:foregroundMark x1="57031" y1="28889" x2="50208" y2="35556"/>
                        <a14:foregroundMark x1="50208" y1="35556" x2="49531" y2="40278"/>
                        <a14:foregroundMark x1="49531" y1="40278" x2="48177" y2="43889"/>
                        <a14:foregroundMark x1="48177" y1="43889" x2="45625" y2="44907"/>
                        <a14:foregroundMark x1="45625" y1="44907" x2="43229" y2="43889"/>
                        <a14:foregroundMark x1="43229" y1="43889" x2="44323" y2="47778"/>
                        <a14:foregroundMark x1="44323" y1="47778" x2="45208" y2="61574"/>
                        <a14:foregroundMark x1="45208" y1="61574" x2="42969" y2="70000"/>
                        <a14:foregroundMark x1="42969" y1="70000" x2="45729" y2="70556"/>
                        <a14:foregroundMark x1="45729" y1="70556" x2="48073" y2="68889"/>
                        <a14:foregroundMark x1="48073" y1="68889" x2="49792" y2="65093"/>
                        <a14:foregroundMark x1="49792" y1="65093" x2="51198" y2="49444"/>
                        <a14:foregroundMark x1="51198" y1="49444" x2="53594" y2="47685"/>
                        <a14:foregroundMark x1="53594" y1="47685" x2="57083" y2="56667"/>
                        <a14:foregroundMark x1="57083" y1="56667" x2="64219" y2="59074"/>
                        <a14:foregroundMark x1="64219" y1="59074" x2="64948" y2="64074"/>
                        <a14:foregroundMark x1="64948" y1="64074" x2="66354" y2="68333"/>
                        <a14:foregroundMark x1="66354" y1="68333" x2="68281" y2="71389"/>
                        <a14:foregroundMark x1="68281" y1="71389" x2="72708" y2="66574"/>
                        <a14:foregroundMark x1="72708" y1="66574" x2="72865" y2="57130"/>
                        <a14:foregroundMark x1="72865" y1="57130" x2="71875" y2="52870"/>
                        <a14:foregroundMark x1="71875" y1="52870" x2="70000" y2="49352"/>
                        <a14:foregroundMark x1="70000" y1="49352" x2="68854" y2="45093"/>
                        <a14:foregroundMark x1="68854" y1="45093" x2="67083" y2="41389"/>
                        <a14:foregroundMark x1="67083" y1="41389" x2="64688" y2="39167"/>
                        <a14:foregroundMark x1="64688" y1="39167" x2="63438" y2="35463"/>
                        <a14:foregroundMark x1="43698" y1="66574" x2="42552" y2="70926"/>
                        <a14:foregroundMark x1="42552" y1="70926" x2="45052" y2="72222"/>
                        <a14:foregroundMark x1="45052" y1="72222" x2="47292" y2="70000"/>
                        <a14:foregroundMark x1="47292" y1="70000" x2="47656" y2="68981"/>
                        <a14:foregroundMark x1="44948" y1="68148" x2="42552" y2="70093"/>
                        <a14:foregroundMark x1="42552" y1="70093" x2="42188" y2="71019"/>
                      </a14:backgroundRemoval>
                    </a14:imgEffect>
                  </a14:imgLayer>
                </a14:imgProps>
              </a:ext>
            </a:extLst>
          </a:blip>
          <a:srcRect l="41641" t="26620" r="26328" b="26945"/>
          <a:stretch/>
        </p:blipFill>
        <p:spPr>
          <a:xfrm>
            <a:off x="7143513" y="908050"/>
            <a:ext cx="2000487" cy="163129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E1658C-2C25-4615-89A2-EBEFF924F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220" y="2848700"/>
            <a:ext cx="2063884" cy="1160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6C83A-8593-4D6F-9776-3C26A5DC0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2799038"/>
            <a:ext cx="2867024" cy="1259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2ECF-86FF-4953-B1AB-9E21060F4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224" y="4367236"/>
            <a:ext cx="3618801" cy="203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D766-8DB3-4222-B025-9362FF3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1060450"/>
            <a:ext cx="4248150" cy="838200"/>
          </a:xfrm>
        </p:spPr>
        <p:txBody>
          <a:bodyPr/>
          <a:lstStyle/>
          <a:p>
            <a:r>
              <a:rPr lang="en-US" sz="2400" dirty="0"/>
              <a:t>Thank you, to everyone working at the golf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D9AC-687C-403A-86A5-CC79757A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" y="2051050"/>
            <a:ext cx="4533900" cy="4625975"/>
          </a:xfrm>
        </p:spPr>
        <p:txBody>
          <a:bodyPr/>
          <a:lstStyle/>
          <a:p>
            <a:r>
              <a:rPr lang="en-US" dirty="0"/>
              <a:t>Bob </a:t>
            </a:r>
            <a:r>
              <a:rPr lang="en-US" dirty="0" err="1"/>
              <a:t>Lowrie</a:t>
            </a:r>
            <a:r>
              <a:rPr lang="en-US" dirty="0"/>
              <a:t> (Cream Ridge)</a:t>
            </a:r>
          </a:p>
          <a:p>
            <a:r>
              <a:rPr lang="en-US" dirty="0"/>
              <a:t>Lisa Jensen (Rutgers)</a:t>
            </a:r>
          </a:p>
          <a:p>
            <a:r>
              <a:rPr lang="en-US" dirty="0"/>
              <a:t>George </a:t>
            </a:r>
            <a:r>
              <a:rPr lang="en-US" dirty="0" err="1"/>
              <a:t>Pierpoint</a:t>
            </a:r>
            <a:r>
              <a:rPr lang="en-US" dirty="0"/>
              <a:t> (Harbor Pines)</a:t>
            </a:r>
          </a:p>
          <a:p>
            <a:r>
              <a:rPr lang="en-US" dirty="0"/>
              <a:t>Brad Miller (Sea Oaks)</a:t>
            </a:r>
          </a:p>
          <a:p>
            <a:r>
              <a:rPr lang="en-US" dirty="0"/>
              <a:t>Darrell </a:t>
            </a:r>
            <a:r>
              <a:rPr lang="en-US" dirty="0" err="1"/>
              <a:t>Marcinek</a:t>
            </a:r>
            <a:r>
              <a:rPr lang="en-US" dirty="0"/>
              <a:t> (Neshanic Valley)</a:t>
            </a:r>
          </a:p>
          <a:p>
            <a:r>
              <a:rPr lang="en-US" dirty="0"/>
              <a:t>Rob </a:t>
            </a:r>
            <a:r>
              <a:rPr lang="en-US" dirty="0" err="1"/>
              <a:t>Arnts</a:t>
            </a:r>
            <a:r>
              <a:rPr lang="en-US" dirty="0"/>
              <a:t> (Stanton Ridge)</a:t>
            </a:r>
          </a:p>
          <a:p>
            <a:r>
              <a:rPr lang="en-US" dirty="0" err="1"/>
              <a:t>Edd</a:t>
            </a:r>
            <a:r>
              <a:rPr lang="en-US" dirty="0"/>
              <a:t> </a:t>
            </a:r>
            <a:r>
              <a:rPr lang="en-US" dirty="0" err="1"/>
              <a:t>Becica</a:t>
            </a:r>
            <a:r>
              <a:rPr lang="en-US" dirty="0"/>
              <a:t> (Avalon)</a:t>
            </a:r>
          </a:p>
          <a:p>
            <a:r>
              <a:rPr lang="en-US" dirty="0"/>
              <a:t>Rob </a:t>
            </a:r>
            <a:r>
              <a:rPr lang="en-US" dirty="0" err="1"/>
              <a:t>Buono</a:t>
            </a:r>
            <a:r>
              <a:rPr lang="en-US" dirty="0"/>
              <a:t> (</a:t>
            </a:r>
            <a:r>
              <a:rPr lang="en-US" dirty="0" err="1"/>
              <a:t>Eastlyn</a:t>
            </a:r>
            <a:r>
              <a:rPr lang="en-US" dirty="0"/>
              <a:t>)</a:t>
            </a:r>
          </a:p>
          <a:p>
            <a:r>
              <a:rPr lang="en-US" dirty="0"/>
              <a:t>Bret Roby (High Point)</a:t>
            </a:r>
          </a:p>
          <a:p>
            <a:r>
              <a:rPr lang="en-US" dirty="0"/>
              <a:t>Paul Park (</a:t>
            </a:r>
            <a:r>
              <a:rPr lang="en-US" dirty="0" err="1"/>
              <a:t>Overpeck</a:t>
            </a:r>
            <a:r>
              <a:rPr lang="en-US" dirty="0"/>
              <a:t>)</a:t>
            </a:r>
          </a:p>
          <a:p>
            <a:r>
              <a:rPr lang="en-US" dirty="0"/>
              <a:t>Scott Binkley (Atlantis)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AA75E8-D4B0-4AE5-9562-D72EB8D336D6}"/>
              </a:ext>
            </a:extLst>
          </p:cNvPr>
          <p:cNvSpPr txBox="1">
            <a:spLocks/>
          </p:cNvSpPr>
          <p:nvPr/>
        </p:nvSpPr>
        <p:spPr bwMode="auto">
          <a:xfrm>
            <a:off x="2667000" y="6985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C62FA0-6FFC-420C-9DDB-E052757FA5F4}"/>
              </a:ext>
            </a:extLst>
          </p:cNvPr>
          <p:cNvSpPr txBox="1">
            <a:spLocks/>
          </p:cNvSpPr>
          <p:nvPr/>
        </p:nvSpPr>
        <p:spPr bwMode="auto">
          <a:xfrm>
            <a:off x="5676900" y="2051050"/>
            <a:ext cx="3295650" cy="214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Matt </a:t>
            </a:r>
            <a:r>
              <a:rPr lang="en-US" kern="0" dirty="0" err="1"/>
              <a:t>Waina</a:t>
            </a:r>
            <a:endParaRPr lang="en-US" kern="0" dirty="0"/>
          </a:p>
          <a:p>
            <a:r>
              <a:rPr lang="en-US" kern="0" dirty="0" err="1"/>
              <a:t>MacKenzie</a:t>
            </a:r>
            <a:r>
              <a:rPr lang="en-US" kern="0" dirty="0"/>
              <a:t> Hall</a:t>
            </a:r>
          </a:p>
          <a:p>
            <a:r>
              <a:rPr lang="en-US" kern="0" dirty="0"/>
              <a:t>Jeff Brown</a:t>
            </a:r>
          </a:p>
          <a:p>
            <a:r>
              <a:rPr lang="en-US" kern="0" dirty="0"/>
              <a:t>Mike Allen</a:t>
            </a:r>
          </a:p>
          <a:p>
            <a:r>
              <a:rPr lang="en-US" kern="0" dirty="0"/>
              <a:t>Robert </a:t>
            </a:r>
            <a:r>
              <a:rPr lang="en-US" kern="0" dirty="0" err="1"/>
              <a:t>Kwait</a:t>
            </a:r>
            <a:endParaRPr lang="en-US" kern="0" dirty="0"/>
          </a:p>
          <a:p>
            <a:endParaRPr lang="en-US" kern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FF192A-42CA-43D2-B940-286D41044D5E}"/>
              </a:ext>
            </a:extLst>
          </p:cNvPr>
          <p:cNvSpPr txBox="1">
            <a:spLocks/>
          </p:cNvSpPr>
          <p:nvPr/>
        </p:nvSpPr>
        <p:spPr bwMode="auto">
          <a:xfrm>
            <a:off x="4438650" y="1060450"/>
            <a:ext cx="42481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sz="2400" kern="0" dirty="0"/>
              <a:t>and to everyone who helped give me ideas or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B4434-7F0F-46E8-A532-1D796F9C7C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4736" y="4057650"/>
            <a:ext cx="993914" cy="1028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1BFC52-C59C-4479-A07F-10482054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091862"/>
            <a:ext cx="1443037" cy="960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29EC9C-DB9F-435B-92DB-804F5E089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91" t="8462" r="34375" b="64461"/>
          <a:stretch/>
        </p:blipFill>
        <p:spPr>
          <a:xfrm>
            <a:off x="6148387" y="4188182"/>
            <a:ext cx="13525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AC1DC2-043E-4C17-9C88-8629205602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CE9"/>
              </a:clrFrom>
              <a:clrTo>
                <a:srgbClr val="FFFC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8288" y="3688476"/>
            <a:ext cx="1875712" cy="187571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13C96D7-0C4C-4D1D-89D4-37FB17A936D8}"/>
              </a:ext>
            </a:extLst>
          </p:cNvPr>
          <p:cNvGrpSpPr/>
          <p:nvPr/>
        </p:nvGrpSpPr>
        <p:grpSpPr>
          <a:xfrm>
            <a:off x="3043390" y="5086351"/>
            <a:ext cx="1796606" cy="1024813"/>
            <a:chOff x="3236926" y="5269075"/>
            <a:chExt cx="1796606" cy="102481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83384EF-D9FD-4C3D-AC55-999DF2005CE5}"/>
                </a:ext>
              </a:extLst>
            </p:cNvPr>
            <p:cNvSpPr/>
            <p:nvPr/>
          </p:nvSpPr>
          <p:spPr>
            <a:xfrm>
              <a:off x="3260308" y="5303288"/>
              <a:ext cx="1773224" cy="990600"/>
            </a:xfrm>
            <a:prstGeom prst="roundRect">
              <a:avLst>
                <a:gd name="adj" fmla="val 14744"/>
              </a:avLst>
            </a:prstGeom>
            <a:solidFill>
              <a:srgbClr val="16166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4D21F0-D0F5-44BD-9EC3-8E33A303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881" b="98716" l="72935" r="98043">
                          <a14:foregroundMark x1="75543" y1="97798" x2="75761" y2="88073"/>
                          <a14:foregroundMark x1="75761" y1="88073" x2="85109" y2="76147"/>
                          <a14:foregroundMark x1="85109" y1="76147" x2="90870" y2="76514"/>
                          <a14:foregroundMark x1="90870" y1="76514" x2="96196" y2="81651"/>
                          <a14:foregroundMark x1="96196" y1="81651" x2="99239" y2="89541"/>
                          <a14:foregroundMark x1="99239" y1="89541" x2="95326" y2="97431"/>
                          <a14:foregroundMark x1="95326" y1="97431" x2="74783" y2="98349"/>
                          <a14:foregroundMark x1="73370" y1="95229" x2="73696" y2="92294"/>
                          <a14:foregroundMark x1="73152" y1="91927" x2="92174" y2="89725"/>
                          <a14:foregroundMark x1="92174" y1="89725" x2="97391" y2="92477"/>
                          <a14:foregroundMark x1="97391" y1="92477" x2="79674" y2="93761"/>
                          <a14:foregroundMark x1="75000" y1="95046" x2="72935" y2="91743"/>
                          <a14:foregroundMark x1="82500" y1="98532" x2="89783" y2="98899"/>
                          <a14:foregroundMark x1="79674" y1="89725" x2="90543" y2="81835"/>
                          <a14:foregroundMark x1="90543" y1="81835" x2="93804" y2="84037"/>
                          <a14:foregroundMark x1="94130" y1="88073" x2="92174" y2="79450"/>
                          <a14:foregroundMark x1="92174" y1="79450" x2="90870" y2="80550"/>
                          <a14:foregroundMark x1="89457" y1="80550" x2="86739" y2="78716"/>
                          <a14:foregroundMark x1="98043" y1="85872" x2="98043" y2="95229"/>
                          <a14:foregroundMark x1="98043" y1="95229" x2="97391" y2="95963"/>
                        </a14:backgroundRemoval>
                      </a14:imgEffect>
                    </a14:imgLayer>
                  </a14:imgProps>
                </a:ext>
              </a:extLst>
            </a:blip>
            <a:srcRect l="71848" t="74489"/>
            <a:stretch/>
          </p:blipFill>
          <p:spPr>
            <a:xfrm>
              <a:off x="3236926" y="5269075"/>
              <a:ext cx="1788812" cy="960276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7EE28EF-56A4-4357-B31F-015065D5E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8650" y="2720262"/>
            <a:ext cx="1184988" cy="11849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6F7665-86F3-4ED6-AC66-2BA8C9CBE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4831" y="5205056"/>
            <a:ext cx="1138416" cy="1184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A68D90-7200-410E-82E5-4DB8D07405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6" t="9076" r="76458" b="78331"/>
          <a:stretch/>
        </p:blipFill>
        <p:spPr>
          <a:xfrm>
            <a:off x="6267450" y="5463464"/>
            <a:ext cx="273647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6C51-93E6-4FB2-8723-9F11C690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5" y="79375"/>
            <a:ext cx="6124575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Landscape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61BB5-4EC5-47B8-A993-5984199C9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8" t="14445" r="3959" b="10185"/>
          <a:stretch/>
        </p:blipFill>
        <p:spPr>
          <a:xfrm>
            <a:off x="552450" y="1016718"/>
            <a:ext cx="8267700" cy="57619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D82765-9017-4393-BA72-03A567A17E86}"/>
              </a:ext>
            </a:extLst>
          </p:cNvPr>
          <p:cNvSpPr/>
          <p:nvPr/>
        </p:nvSpPr>
        <p:spPr>
          <a:xfrm>
            <a:off x="3133725" y="2838450"/>
            <a:ext cx="1123950" cy="22955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6C51-93E6-4FB2-8723-9F11C690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5" y="79375"/>
            <a:ext cx="6124575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Landscape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A4388-BC3D-4D37-9169-F1CDEDE93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7" t="15000" r="3646" b="10370"/>
          <a:stretch/>
        </p:blipFill>
        <p:spPr>
          <a:xfrm>
            <a:off x="222271" y="1082133"/>
            <a:ext cx="8699458" cy="58044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6D233-27CD-4AFF-8F3B-B1CE2691704A}"/>
              </a:ext>
            </a:extLst>
          </p:cNvPr>
          <p:cNvSpPr/>
          <p:nvPr/>
        </p:nvSpPr>
        <p:spPr>
          <a:xfrm rot="1177831">
            <a:off x="3842053" y="2535170"/>
            <a:ext cx="955912" cy="21955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6C51-93E6-4FB2-8723-9F11C690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5" y="79375"/>
            <a:ext cx="6124575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Landscape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B46E7-8ACD-483A-9CCF-19F042877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7" t="14074" r="3958" b="10000"/>
          <a:stretch/>
        </p:blipFill>
        <p:spPr>
          <a:xfrm>
            <a:off x="285750" y="1009872"/>
            <a:ext cx="8572500" cy="58481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6D233-27CD-4AFF-8F3B-B1CE2691704A}"/>
              </a:ext>
            </a:extLst>
          </p:cNvPr>
          <p:cNvSpPr/>
          <p:nvPr/>
        </p:nvSpPr>
        <p:spPr>
          <a:xfrm rot="3028964">
            <a:off x="3666323" y="2428023"/>
            <a:ext cx="852955" cy="18817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1FC4-3379-452F-93B4-0F5A9EA0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what type of landscape are golf courses more important for bats?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B264-8B5F-4864-BCAA-C06A3F5EB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24" y="2233995"/>
            <a:ext cx="5429250" cy="4513262"/>
          </a:xfrm>
        </p:spPr>
        <p:txBody>
          <a:bodyPr/>
          <a:lstStyle/>
          <a:p>
            <a:r>
              <a:rPr lang="en-US" sz="2400" dirty="0"/>
              <a:t>Passive acoustic monitoring</a:t>
            </a:r>
          </a:p>
          <a:p>
            <a:r>
              <a:rPr lang="en-US" sz="2400" dirty="0"/>
              <a:t>Manual echolocation analysis</a:t>
            </a:r>
          </a:p>
          <a:p>
            <a:r>
              <a:rPr lang="en-US" sz="2400" dirty="0"/>
              <a:t>GIS data</a:t>
            </a:r>
          </a:p>
          <a:p>
            <a:r>
              <a:rPr lang="en-US" sz="2400" dirty="0"/>
              <a:t>General activity models</a:t>
            </a:r>
          </a:p>
          <a:p>
            <a:r>
              <a:rPr lang="en-US" sz="2400" dirty="0"/>
              <a:t>Feeding activity models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AF14D3-7972-4B38-9159-27F6F82620AA}"/>
              </a:ext>
            </a:extLst>
          </p:cNvPr>
          <p:cNvSpPr txBox="1">
            <a:spLocks/>
          </p:cNvSpPr>
          <p:nvPr/>
        </p:nvSpPr>
        <p:spPr bwMode="auto">
          <a:xfrm>
            <a:off x="2524124" y="54578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Question</a:t>
            </a:r>
          </a:p>
        </p:txBody>
      </p:sp>
      <p:pic>
        <p:nvPicPr>
          <p:cNvPr id="5" name="Content Placeholder 5" descr="A picture containing dark, umbrella, bed, table&#10;&#10;Description automatically generated">
            <a:extLst>
              <a:ext uri="{FF2B5EF4-FFF2-40B4-BE49-F238E27FC236}">
                <a16:creationId xmlns:a16="http://schemas.microsoft.com/office/drawing/2014/main" id="{ACBE2001-7C32-4FCA-83BA-3C0C60652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8" y="4624005"/>
            <a:ext cx="1136055" cy="1817688"/>
          </a:xfrm>
          <a:prstGeom prst="rect">
            <a:avLst/>
          </a:prstGeom>
        </p:spPr>
      </p:pic>
      <p:pic>
        <p:nvPicPr>
          <p:cNvPr id="6" name="Picture 5" descr="A picture containing umbrella&#10;&#10;Description automatically generated">
            <a:extLst>
              <a:ext uri="{FF2B5EF4-FFF2-40B4-BE49-F238E27FC236}">
                <a16:creationId xmlns:a16="http://schemas.microsoft.com/office/drawing/2014/main" id="{0BF3843B-6935-4523-8869-5470673A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40" y="4749801"/>
            <a:ext cx="2058809" cy="1482342"/>
          </a:xfrm>
          <a:prstGeom prst="rect">
            <a:avLst/>
          </a:prstGeom>
        </p:spPr>
      </p:pic>
      <p:pic>
        <p:nvPicPr>
          <p:cNvPr id="7" name="Picture 6" descr="A hand holding an umbrella&#10;&#10;Description automatically generated">
            <a:extLst>
              <a:ext uri="{FF2B5EF4-FFF2-40B4-BE49-F238E27FC236}">
                <a16:creationId xmlns:a16="http://schemas.microsoft.com/office/drawing/2014/main" id="{62D4F8B2-570C-4A7F-82A9-D3645D15D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37" y="4624005"/>
            <a:ext cx="2301613" cy="139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0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AD315A-9464-496B-936D-BFC4E7D0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A0A1A1"/>
              </a:clrFrom>
              <a:clrTo>
                <a:srgbClr val="A0A1A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33634" t="16357" r="41778" b="10843"/>
          <a:stretch/>
        </p:blipFill>
        <p:spPr>
          <a:xfrm>
            <a:off x="5326145" y="958867"/>
            <a:ext cx="2947278" cy="49085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8FDBD5-B82A-43F8-8956-3603E09D9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</a:blip>
          <a:srcRect l="17840" t="40063" r="68924" b="18294"/>
          <a:stretch/>
        </p:blipFill>
        <p:spPr bwMode="auto">
          <a:xfrm>
            <a:off x="562296" y="1144178"/>
            <a:ext cx="4623848" cy="45460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A7DAEB-6E23-4A40-A4CF-AFD70EC57ADD}"/>
              </a:ext>
            </a:extLst>
          </p:cNvPr>
          <p:cNvCxnSpPr>
            <a:cxnSpLocks/>
          </p:cNvCxnSpPr>
          <p:nvPr/>
        </p:nvCxnSpPr>
        <p:spPr>
          <a:xfrm>
            <a:off x="4809397" y="2193500"/>
            <a:ext cx="1941120" cy="315326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BF1DBE-C69C-487E-B87B-EB5C3BCDA3C3}"/>
              </a:ext>
            </a:extLst>
          </p:cNvPr>
          <p:cNvCxnSpPr>
            <a:cxnSpLocks/>
          </p:cNvCxnSpPr>
          <p:nvPr/>
        </p:nvCxnSpPr>
        <p:spPr>
          <a:xfrm flipV="1">
            <a:off x="2526385" y="5444864"/>
            <a:ext cx="4224132" cy="16349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3218D9-502C-43AB-96FD-1B099E03F1AA}"/>
              </a:ext>
            </a:extLst>
          </p:cNvPr>
          <p:cNvCxnSpPr/>
          <p:nvPr/>
        </p:nvCxnSpPr>
        <p:spPr>
          <a:xfrm flipH="1" flipV="1">
            <a:off x="923925" y="1743075"/>
            <a:ext cx="1695450" cy="132397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8A5C1D-9EC4-44BC-9D07-0D1DF0D521AA}"/>
              </a:ext>
            </a:extLst>
          </p:cNvPr>
          <p:cNvSpPr txBox="1"/>
          <p:nvPr/>
        </p:nvSpPr>
        <p:spPr>
          <a:xfrm>
            <a:off x="96527" y="1373743"/>
            <a:ext cx="151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2km radius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B8867F-D161-4B9A-99A9-20305E8E2FB2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Study Sites</a:t>
            </a:r>
          </a:p>
        </p:txBody>
      </p:sp>
    </p:spTree>
    <p:extLst>
      <p:ext uri="{BB962C8B-B14F-4D97-AF65-F5344CB8AC3E}">
        <p14:creationId xmlns:p14="http://schemas.microsoft.com/office/powerpoint/2010/main" val="4183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F0EC74-DD37-41AE-9B8E-2C6B1CD71524}"/>
              </a:ext>
            </a:extLst>
          </p:cNvPr>
          <p:cNvSpPr txBox="1">
            <a:spLocks/>
          </p:cNvSpPr>
          <p:nvPr/>
        </p:nvSpPr>
        <p:spPr bwMode="auto">
          <a:xfrm>
            <a:off x="2524124" y="54825"/>
            <a:ext cx="6257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FormataBQ-Regular" charset="0"/>
                <a:ea typeface="ＭＳ Ｐゴシック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Acoustic Monitoring</a:t>
            </a:r>
          </a:p>
        </p:txBody>
      </p:sp>
      <p:pic>
        <p:nvPicPr>
          <p:cNvPr id="3" name="Picture 2" descr="A tree in a forest&#10;&#10;Description automatically generated">
            <a:extLst>
              <a:ext uri="{FF2B5EF4-FFF2-40B4-BE49-F238E27FC236}">
                <a16:creationId xmlns:a16="http://schemas.microsoft.com/office/drawing/2014/main" id="{C99A53D8-F63C-4986-ACFC-24B4BBC74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5335" y="1769213"/>
            <a:ext cx="5753100" cy="4314825"/>
          </a:xfrm>
          <a:prstGeom prst="rect">
            <a:avLst/>
          </a:prstGeom>
        </p:spPr>
      </p:pic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77642D6A-6FF4-4567-8B47-47F6DA2C4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4435" y="1769210"/>
            <a:ext cx="5753102" cy="43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83152"/>
      </p:ext>
    </p:extLst>
  </p:cSld>
  <p:clrMapOvr>
    <a:masterClrMapping/>
  </p:clrMapOvr>
</p:sld>
</file>

<file path=ppt/theme/theme1.xml><?xml version="1.0" encoding="utf-8"?>
<a:theme xmlns:a="http://schemas.openxmlformats.org/drawingml/2006/main" name="njaes-formata-white">
  <a:themeElements>
    <a:clrScheme name="njaes-formata-white 13">
      <a:dk1>
        <a:srgbClr val="848589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D21034"/>
      </a:accent2>
      <a:accent3>
        <a:srgbClr val="FFFFFF"/>
      </a:accent3>
      <a:accent4>
        <a:srgbClr val="707174"/>
      </a:accent4>
      <a:accent5>
        <a:srgbClr val="DAEDEF"/>
      </a:accent5>
      <a:accent6>
        <a:srgbClr val="BE0D2E"/>
      </a:accent6>
      <a:hlink>
        <a:srgbClr val="0000FF"/>
      </a:hlink>
      <a:folHlink>
        <a:srgbClr val="CC00FF"/>
      </a:folHlink>
    </a:clrScheme>
    <a:fontScheme name="njaes-formata-white">
      <a:majorFont>
        <a:latin typeface="FormataBQ-Regular"/>
        <a:ea typeface="ＭＳ Ｐゴシック"/>
        <a:cs typeface=""/>
      </a:majorFont>
      <a:minorFont>
        <a:latin typeface="FormataBQ-Regular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jaes-formata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jaes-formata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jaes-formata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jaes-formata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jaes-formata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jaes-formata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jaes-formata-white 13">
        <a:dk1>
          <a:srgbClr val="848589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D21034"/>
        </a:accent2>
        <a:accent3>
          <a:srgbClr val="FFFFFF"/>
        </a:accent3>
        <a:accent4>
          <a:srgbClr val="707174"/>
        </a:accent4>
        <a:accent5>
          <a:srgbClr val="DAEDEF"/>
        </a:accent5>
        <a:accent6>
          <a:srgbClr val="BE0D2E"/>
        </a:accent6>
        <a:hlink>
          <a:srgbClr val="0000FF"/>
        </a:hlink>
        <a:folHlink>
          <a:srgbClr val="CC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C3367ACA81FD45A8D08D031BC0E8F1" ma:contentTypeVersion="10" ma:contentTypeDescription="Create a new document." ma:contentTypeScope="" ma:versionID="3581de9fdcd7531d4c460900e962fe2d">
  <xsd:schema xmlns:xsd="http://www.w3.org/2001/XMLSchema" xmlns:xs="http://www.w3.org/2001/XMLSchema" xmlns:p="http://schemas.microsoft.com/office/2006/metadata/properties" xmlns:ns2="71839a98-5fa0-405c-b9cd-1c68b8d0f387" targetNamespace="http://schemas.microsoft.com/office/2006/metadata/properties" ma:root="true" ma:fieldsID="75850f86e0aac93b0db0146840b5c0f9" ns2:_="">
    <xsd:import namespace="71839a98-5fa0-405c-b9cd-1c68b8d0f3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39a98-5fa0-405c-b9cd-1c68b8d0f3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C0A951-7651-4767-8D84-EEEFBE15BCF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839a98-5fa0-405c-b9cd-1c68b8d0f387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D0B01F-E8F0-4E8E-BE70-D07D9A1BA2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39a98-5fa0-405c-b9cd-1c68b8d0f3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FB8275-AE63-48A4-BA9D-1E82C23601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40560</TotalTime>
  <Words>891</Words>
  <Application>Microsoft Office PowerPoint</Application>
  <PresentationFormat>On-screen Show (4:3)</PresentationFormat>
  <Paragraphs>201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Courier New</vt:lpstr>
      <vt:lpstr>FormataBQ-Regular</vt:lpstr>
      <vt:lpstr>OCR A Extended</vt:lpstr>
      <vt:lpstr>Times New Roman</vt:lpstr>
      <vt:lpstr>njaes-formata-white</vt:lpstr>
      <vt:lpstr>Relative Importance of Golf Courses for Bats Influenced by Landscape Context in Northeastern U.S.</vt:lpstr>
      <vt:lpstr>Wildlife Studies on Golf Courses</vt:lpstr>
      <vt:lpstr>Golf Course = Habitat Patch</vt:lpstr>
      <vt:lpstr>Landscape Matrix</vt:lpstr>
      <vt:lpstr>Landscape Matrix</vt:lpstr>
      <vt:lpstr>Landscape Matrix</vt:lpstr>
      <vt:lpstr>In what type of landscape are golf courses more important for bats?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Golf Course vs. Landscape effects are species-dependent</vt:lpstr>
      <vt:lpstr>PowerPoint Presentation</vt:lpstr>
      <vt:lpstr>Bats come to golf courses when there is more roosting habitat nearby</vt:lpstr>
      <vt:lpstr>Bats come to golf courses when there is more roosting habitat nearby</vt:lpstr>
      <vt:lpstr>PowerPoint Presentation</vt:lpstr>
      <vt:lpstr>Bats come to golf courses when there is less foraging habitat nearby</vt:lpstr>
      <vt:lpstr>Bats come to golf courses when there is less foraging habitat nearby</vt:lpstr>
      <vt:lpstr>Golf courses are more important when the surrounding landscape…</vt:lpstr>
      <vt:lpstr>Thank you, to everyone working at the golf courses</vt:lpstr>
    </vt:vector>
  </TitlesOfParts>
  <Company>Rutgers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Office of Communications</dc:creator>
  <cp:lastModifiedBy>Evan Drake</cp:lastModifiedBy>
  <cp:revision>701</cp:revision>
  <cp:lastPrinted>2018-01-18T17:02:10Z</cp:lastPrinted>
  <dcterms:created xsi:type="dcterms:W3CDTF">2007-05-29T18:25:53Z</dcterms:created>
  <dcterms:modified xsi:type="dcterms:W3CDTF">2021-04-29T15:29:46Z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0x01010045C3367ACA81FD45A8D08D031BC0E8F1</vt:lpwstr>
  </property>
</Properties>
</file>